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lvl1pPr defTabSz="457200">
      <a:defRPr>
        <a:latin typeface="+mj-lt"/>
        <a:ea typeface="+mj-ea"/>
        <a:cs typeface="+mj-cs"/>
        <a:sym typeface="Helvetica"/>
      </a:defRPr>
    </a:lvl1pPr>
    <a:lvl2pPr defTabSz="457200">
      <a:defRPr>
        <a:latin typeface="+mj-lt"/>
        <a:ea typeface="+mj-ea"/>
        <a:cs typeface="+mj-cs"/>
        <a:sym typeface="Helvetica"/>
      </a:defRPr>
    </a:lvl2pPr>
    <a:lvl3pPr defTabSz="457200">
      <a:defRPr>
        <a:latin typeface="+mj-lt"/>
        <a:ea typeface="+mj-ea"/>
        <a:cs typeface="+mj-cs"/>
        <a:sym typeface="Helvetica"/>
      </a:defRPr>
    </a:lvl3pPr>
    <a:lvl4pPr defTabSz="457200">
      <a:defRPr>
        <a:latin typeface="+mj-lt"/>
        <a:ea typeface="+mj-ea"/>
        <a:cs typeface="+mj-cs"/>
        <a:sym typeface="Helvetica"/>
      </a:defRPr>
    </a:lvl4pPr>
    <a:lvl5pPr defTabSz="457200">
      <a:defRPr>
        <a:latin typeface="+mj-lt"/>
        <a:ea typeface="+mj-ea"/>
        <a:cs typeface="+mj-cs"/>
        <a:sym typeface="Helvetica"/>
      </a:defRPr>
    </a:lvl5pPr>
    <a:lvl6pPr defTabSz="457200">
      <a:defRPr>
        <a:latin typeface="+mj-lt"/>
        <a:ea typeface="+mj-ea"/>
        <a:cs typeface="+mj-cs"/>
        <a:sym typeface="Helvetica"/>
      </a:defRPr>
    </a:lvl6pPr>
    <a:lvl7pPr defTabSz="457200">
      <a:defRPr>
        <a:latin typeface="+mj-lt"/>
        <a:ea typeface="+mj-ea"/>
        <a:cs typeface="+mj-cs"/>
        <a:sym typeface="Helvetica"/>
      </a:defRPr>
    </a:lvl7pPr>
    <a:lvl8pPr defTabSz="457200">
      <a:defRPr>
        <a:latin typeface="+mj-lt"/>
        <a:ea typeface="+mj-ea"/>
        <a:cs typeface="+mj-cs"/>
        <a:sym typeface="Helvetica"/>
      </a:defRPr>
    </a:lvl8pPr>
    <a:lvl9pPr defTabSz="457200">
      <a:defRPr>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63" autoAdjust="0"/>
  </p:normalViewPr>
  <p:slideViewPr>
    <p:cSldViewPr snapToGrid="0">
      <p:cViewPr varScale="1">
        <p:scale>
          <a:sx n="79" d="100"/>
          <a:sy n="79" d="100"/>
        </p:scale>
        <p:origin x="19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583356021"/>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prstGeom prst="rect">
            <a:avLst/>
          </a:prstGeom>
        </p:spPr>
        <p:txBody>
          <a:bodyPr/>
          <a:lstStyle/>
          <a:p>
            <a:pPr lvl="0"/>
            <a:endParaRPr/>
          </a:p>
        </p:txBody>
      </p:sp>
      <p:sp>
        <p:nvSpPr>
          <p:cNvPr id="55" name="Shape 55"/>
          <p:cNvSpPr>
            <a:spLocks noGrp="1"/>
          </p:cNvSpPr>
          <p:nvPr>
            <p:ph type="body" sz="quarter" idx="1"/>
          </p:nvPr>
        </p:nvSpPr>
        <p:spPr>
          <a:prstGeom prst="rect">
            <a:avLst/>
          </a:prstGeom>
        </p:spPr>
        <p:txBody>
          <a:bodyPr/>
          <a:lstStyle/>
          <a:p>
            <a:pPr lvl="0" defTabSz="914400">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63811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prstGeom prst="rect">
            <a:avLst/>
          </a:prstGeom>
        </p:spPr>
        <p:txBody>
          <a:bodyPr/>
          <a:lstStyle/>
          <a:p>
            <a:pPr lvl="0"/>
            <a:endParaRPr/>
          </a:p>
        </p:txBody>
      </p:sp>
      <p:sp>
        <p:nvSpPr>
          <p:cNvPr id="60" name="Shape 60"/>
          <p:cNvSpPr>
            <a:spLocks noGrp="1"/>
          </p:cNvSpPr>
          <p:nvPr>
            <p:ph type="body" sz="quarter" idx="1"/>
          </p:nvPr>
        </p:nvSpPr>
        <p:spPr>
          <a:prstGeom prst="rect">
            <a:avLst/>
          </a:prstGeom>
        </p:spPr>
        <p:txBody>
          <a:bodyPr/>
          <a:lstStyle/>
          <a:p>
            <a:pPr lvl="0" defTabSz="914400">
              <a:lnSpc>
                <a:spcPct val="100000"/>
              </a:lnSpc>
              <a:defRPr sz="1800"/>
            </a:pPr>
            <a:r>
              <a:rPr sz="1200" dirty="0">
                <a:latin typeface="Calibri"/>
                <a:ea typeface="Calibri"/>
                <a:cs typeface="Calibri"/>
                <a:sym typeface="Calibri"/>
              </a:rPr>
              <a:t>The Christen National High Adventure Base </a:t>
            </a:r>
            <a:r>
              <a:rPr sz="1200" dirty="0" smtClean="0">
                <a:latin typeface="Calibri"/>
                <a:ea typeface="Calibri"/>
                <a:cs typeface="Calibri"/>
                <a:sym typeface="Calibri"/>
              </a:rPr>
              <a:t>be</a:t>
            </a:r>
            <a:r>
              <a:rPr lang="en-US" sz="1200" dirty="0" smtClean="0">
                <a:latin typeface="Calibri"/>
                <a:ea typeface="Calibri"/>
                <a:cs typeface="Calibri"/>
                <a:sym typeface="Calibri"/>
              </a:rPr>
              <a:t>gan</a:t>
            </a:r>
            <a:r>
              <a:rPr sz="1200" dirty="0" smtClean="0">
                <a:latin typeface="Calibri"/>
                <a:ea typeface="Calibri"/>
                <a:cs typeface="Calibri"/>
                <a:sym typeface="Calibri"/>
              </a:rPr>
              <a:t> </a:t>
            </a:r>
            <a:r>
              <a:rPr sz="1200" dirty="0">
                <a:latin typeface="Calibri"/>
                <a:ea typeface="Calibri"/>
                <a:cs typeface="Calibri"/>
                <a:sym typeface="Calibri"/>
              </a:rPr>
              <a:t>operations in June 2014 with programs focused on action sports.  Programs run Sundays to Saturdays.  Participants camp in the Christen High Adventure Base camp at the Summit.  For those of you who may have attended the Jamboree, that is basecamps Alpha and Bravo.  Programs include opportunities for council contingents, individual troops, teams and crews, and individual Scouts and Venturers attending as provisional participants.</a:t>
            </a:r>
          </a:p>
          <a:p>
            <a:pPr lvl="0" defTabSz="914400">
              <a:lnSpc>
                <a:spcPct val="100000"/>
              </a:lnSpc>
              <a:defRPr sz="1800"/>
            </a:pPr>
            <a:endParaRPr sz="1200" dirty="0">
              <a:latin typeface="Calibri"/>
              <a:ea typeface="Calibri"/>
              <a:cs typeface="Calibri"/>
              <a:sym typeface="Calibri"/>
            </a:endParaRPr>
          </a:p>
          <a:p>
            <a:pPr lvl="0" defTabSz="914400">
              <a:lnSpc>
                <a:spcPct val="100000"/>
              </a:lnSpc>
              <a:defRPr sz="1800"/>
            </a:pPr>
            <a:r>
              <a:rPr sz="1200" dirty="0">
                <a:latin typeface="Calibri"/>
                <a:ea typeface="Calibri"/>
                <a:cs typeface="Calibri"/>
                <a:sym typeface="Calibri"/>
              </a:rPr>
              <a:t>Let’s talk about the programs that </a:t>
            </a:r>
            <a:r>
              <a:rPr lang="en-US" sz="1200" dirty="0" smtClean="0">
                <a:latin typeface="Calibri"/>
                <a:ea typeface="Calibri"/>
                <a:cs typeface="Calibri"/>
                <a:sym typeface="Calibri"/>
              </a:rPr>
              <a:t>are</a:t>
            </a:r>
            <a:r>
              <a:rPr lang="en-US" sz="1200" baseline="0" dirty="0" smtClean="0">
                <a:latin typeface="Calibri"/>
                <a:ea typeface="Calibri"/>
                <a:cs typeface="Calibri"/>
                <a:sym typeface="Calibri"/>
              </a:rPr>
              <a:t> part of the </a:t>
            </a:r>
            <a:r>
              <a:rPr sz="1200" dirty="0" smtClean="0">
                <a:latin typeface="Calibri"/>
                <a:ea typeface="Calibri"/>
                <a:cs typeface="Calibri"/>
                <a:sym typeface="Calibri"/>
              </a:rPr>
              <a:t>high </a:t>
            </a:r>
            <a:r>
              <a:rPr sz="1200" dirty="0">
                <a:latin typeface="Calibri"/>
                <a:ea typeface="Calibri"/>
                <a:cs typeface="Calibri"/>
                <a:sym typeface="Calibri"/>
              </a:rPr>
              <a:t>adventure program.</a:t>
            </a:r>
          </a:p>
        </p:txBody>
      </p:sp>
    </p:spTree>
    <p:extLst>
      <p:ext uri="{BB962C8B-B14F-4D97-AF65-F5344CB8AC3E}">
        <p14:creationId xmlns:p14="http://schemas.microsoft.com/office/powerpoint/2010/main" val="63782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pPr lvl="0"/>
            <a:endParaRPr/>
          </a:p>
        </p:txBody>
      </p:sp>
      <p:sp>
        <p:nvSpPr>
          <p:cNvPr id="64" name="Shape 64"/>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dirty="0"/>
              <a:t>The Summit Experience gives you the full range of the high adventure capabilities available at the Summit.  Ten different activities provide a wide variety of experiences, including climbing and rappelling, challenge courses, canopy tour, rifle and shotgun, archery, skateboarding, mountain biking</a:t>
            </a:r>
            <a:r>
              <a:rPr sz="1200" dirty="0" smtClean="0"/>
              <a:t>,</a:t>
            </a:r>
            <a:r>
              <a:rPr lang="en-US" sz="1200" dirty="0" smtClean="0"/>
              <a:t> service</a:t>
            </a:r>
            <a:r>
              <a:rPr lang="en-US" sz="1200" baseline="0" dirty="0" smtClean="0"/>
              <a:t> project</a:t>
            </a:r>
            <a:r>
              <a:rPr sz="1200" dirty="0" smtClean="0"/>
              <a:t> </a:t>
            </a:r>
            <a:r>
              <a:rPr sz="1200" dirty="0"/>
              <a:t>and BMX. And of course, everybody rides the 3,200 ft. Big Zip.  For units with a wide variety of interests, this is your program.</a:t>
            </a:r>
          </a:p>
        </p:txBody>
      </p:sp>
    </p:spTree>
    <p:extLst>
      <p:ext uri="{BB962C8B-B14F-4D97-AF65-F5344CB8AC3E}">
        <p14:creationId xmlns:p14="http://schemas.microsoft.com/office/powerpoint/2010/main" val="341486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prstGeom prst="rect">
            <a:avLst/>
          </a:prstGeom>
        </p:spPr>
        <p:txBody>
          <a:bodyPr/>
          <a:lstStyle/>
          <a:p>
            <a:pPr lvl="0"/>
            <a:endParaRPr/>
          </a:p>
        </p:txBody>
      </p:sp>
      <p:sp>
        <p:nvSpPr>
          <p:cNvPr id="68" name="Shape 68"/>
          <p:cNvSpPr>
            <a:spLocks noGrp="1"/>
          </p:cNvSpPr>
          <p:nvPr>
            <p:ph type="body" sz="quarter" idx="1"/>
          </p:nvPr>
        </p:nvSpPr>
        <p:spPr>
          <a:prstGeom prst="rect">
            <a:avLst/>
          </a:prstGeom>
        </p:spPr>
        <p:txBody>
          <a:bodyPr/>
          <a:lstStyle/>
          <a:p>
            <a:pPr lvl="0" defTabSz="914400">
              <a:lnSpc>
                <a:spcPct val="100000"/>
              </a:lnSpc>
              <a:defRPr sz="1800"/>
            </a:pPr>
            <a:r>
              <a:rPr lang="en-US" sz="1200" dirty="0" smtClean="0">
                <a:latin typeface="Calibri"/>
                <a:ea typeface="Calibri"/>
                <a:cs typeface="Calibri"/>
                <a:sym typeface="Calibri"/>
              </a:rPr>
              <a:t>Focused programs allow for a deeper dive into a certain type of activity</a:t>
            </a:r>
            <a:r>
              <a:rPr lang="en-US" sz="1200" baseline="0" dirty="0" smtClean="0">
                <a:latin typeface="Calibri"/>
                <a:ea typeface="Calibri"/>
                <a:cs typeface="Calibri"/>
                <a:sym typeface="Calibri"/>
              </a:rPr>
              <a:t> while still allowing participants to experience the variety of activities that the Summit has to offer.</a:t>
            </a:r>
          </a:p>
          <a:p>
            <a:pPr lvl="0" defTabSz="914400">
              <a:lnSpc>
                <a:spcPct val="100000"/>
              </a:lnSpc>
              <a:defRPr sz="1800"/>
            </a:pPr>
            <a:r>
              <a:rPr lang="en-US" sz="1200" baseline="0" dirty="0" smtClean="0">
                <a:latin typeface="Calibri"/>
                <a:ea typeface="Calibri"/>
                <a:cs typeface="Calibri"/>
                <a:sym typeface="Calibri"/>
              </a:rPr>
              <a:t>3 days in your focused activity, 2 half day electives, a service project and a ride on the big zip are included.</a:t>
            </a:r>
          </a:p>
          <a:p>
            <a:pPr lvl="0" defTabSz="914400">
              <a:lnSpc>
                <a:spcPct val="100000"/>
              </a:lnSpc>
              <a:defRPr sz="1800"/>
            </a:pPr>
            <a:endParaRPr lang="en-US" sz="1200" baseline="0" dirty="0" smtClean="0">
              <a:latin typeface="Calibri"/>
              <a:ea typeface="Calibri"/>
              <a:cs typeface="Calibri"/>
              <a:sym typeface="Calibri"/>
            </a:endParaRPr>
          </a:p>
          <a:p>
            <a:pPr lvl="0" defTabSz="914400">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427202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Extended</a:t>
            </a:r>
            <a:r>
              <a:rPr lang="en-US" baseline="0" dirty="0" smtClean="0"/>
              <a:t> Trail Corps is a provisional only program. Individual Scouts or Venturers register and we form them into a crew upon arrival. Participants will get a week of trail building and a week in the Summit Experience Program. This version of the Summit Experience Program is a little beefed up and includes a full day of whitewater rafting and rock climbing in the New River Gorge.</a:t>
            </a:r>
            <a:endParaRPr lang="en-US" dirty="0"/>
          </a:p>
        </p:txBody>
      </p:sp>
    </p:spTree>
    <p:extLst>
      <p:ext uri="{BB962C8B-B14F-4D97-AF65-F5344CB8AC3E}">
        <p14:creationId xmlns:p14="http://schemas.microsoft.com/office/powerpoint/2010/main" val="2446673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smtClean="0"/>
              <a:t>NOTES:  The Summit Bechtel Reserve will be introducing the John D. Tickle National Training and Leadership Center in June 2016.  We will be offering seven-day, five-day and weekend conferences through the end of July</a:t>
            </a:r>
            <a:r>
              <a:rPr lang="en-US" smtClean="0"/>
              <a:t>.  </a:t>
            </a:r>
            <a:endParaRPr lang="en-US" dirty="0"/>
          </a:p>
        </p:txBody>
      </p:sp>
    </p:spTree>
    <p:extLst>
      <p:ext uri="{BB962C8B-B14F-4D97-AF65-F5344CB8AC3E}">
        <p14:creationId xmlns:p14="http://schemas.microsoft.com/office/powerpoint/2010/main" val="125282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smtClean="0"/>
              <a:t>These National Training Conferences focus on learning based development for all levels of volunteers and professionals within the BSA.  A full list of course offerings, with dates and pricing, are listed on the Training Center handout that we will give you at the end of this presentation.  Please register soon as most of these conferences have limited capacity.</a:t>
            </a:r>
          </a:p>
          <a:p>
            <a:endParaRPr lang="en-US" dirty="0"/>
          </a:p>
        </p:txBody>
      </p:sp>
    </p:spTree>
    <p:extLst>
      <p:ext uri="{BB962C8B-B14F-4D97-AF65-F5344CB8AC3E}">
        <p14:creationId xmlns:p14="http://schemas.microsoft.com/office/powerpoint/2010/main" val="546823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prstGeom prst="rect">
            <a:avLst/>
          </a:prstGeom>
        </p:spPr>
        <p:txBody>
          <a:bodyPr/>
          <a:lstStyle/>
          <a:p>
            <a:pPr lvl="0"/>
            <a:endParaRPr/>
          </a:p>
        </p:txBody>
      </p:sp>
      <p:sp>
        <p:nvSpPr>
          <p:cNvPr id="91" name="Shape 91"/>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Head over to summithighadventure.org to explore the programs with your group. </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Download the program fact sheets, watch the videos and check out the brochure at the Marketing Toolkit page. </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When you’re ready to register, you can download the registration instructions and appropriate forms from there as well. </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The Summit has so much to offer, we’ve made it easy for just about anyone to register for these programs.  The Summit is still accepting reservations for the 2014 season.  The Summit is conveniently located within a days drive for many of the councils in the Northeast, Central and Southern Regions.  For those who live a little further away, we are minutes from the closest train station and just about an hour away from Charleston’s Yeager Airport.</a:t>
            </a:r>
          </a:p>
        </p:txBody>
      </p:sp>
    </p:spTree>
    <p:extLst>
      <p:ext uri="{BB962C8B-B14F-4D97-AF65-F5344CB8AC3E}">
        <p14:creationId xmlns:p14="http://schemas.microsoft.com/office/powerpoint/2010/main" val="160019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Click to edit Master title style</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stStyle>
          <a:p>
            <a:pPr lvl="0">
              <a:defRPr sz="1800">
                <a:solidFill>
                  <a:srgbClr val="000000"/>
                </a:solidFill>
              </a:defRPr>
            </a:pPr>
            <a:r>
              <a:rPr sz="3200">
                <a:solidFill>
                  <a:srgbClr val="888888"/>
                </a:solidFill>
              </a:rPr>
              <a:t>Click to edit Master subtitle style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Click to edit Master title style</a:t>
            </a:r>
          </a:p>
        </p:txBody>
      </p:sp>
      <p:sp>
        <p:nvSpPr>
          <p:cNvPr id="44" name="Shape 44"/>
          <p:cNvSpPr>
            <a:spLocks noGrp="1"/>
          </p:cNvSpPr>
          <p:nvPr>
            <p:ph type="body" idx="1"/>
          </p:nvPr>
        </p:nvSpPr>
        <p:spPr>
          <a:xfrm>
            <a:off x="457200" y="274638"/>
            <a:ext cx="6019800" cy="6583364"/>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Click to edit Master title style</a:t>
            </a:r>
          </a:p>
        </p:txBody>
      </p:sp>
      <p:sp>
        <p:nvSpPr>
          <p:cNvPr id="11" name="Shape 11"/>
          <p:cNvSpPr>
            <a:spLocks noGrp="1"/>
          </p:cNvSpPr>
          <p:nvPr>
            <p:ph type="body" idx="1"/>
          </p:nvPr>
        </p:nvSpPr>
        <p:spPr>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cap="all"/>
            </a:lvl1pPr>
          </a:lstStyle>
          <a:p>
            <a:pPr lvl="0">
              <a:defRPr sz="1800" cap="none"/>
            </a:pPr>
            <a:r>
              <a:rPr sz="4000" cap="all"/>
              <a:t>Click to edit Master title style</a:t>
            </a:r>
          </a:p>
        </p:txBody>
      </p:sp>
      <p:sp>
        <p:nvSpPr>
          <p:cNvPr id="15" name="Shape 15"/>
          <p:cNvSpPr>
            <a:spLocks noGrp="1"/>
          </p:cNvSpPr>
          <p:nvPr>
            <p:ph type="body"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stStyle>
          <a:p>
            <a:pPr lvl="0">
              <a:defRPr sz="1800">
                <a:solidFill>
                  <a:srgbClr val="000000"/>
                </a:solidFill>
              </a:defRPr>
            </a:pPr>
            <a:r>
              <a:rPr sz="2000">
                <a:solidFill>
                  <a:srgbClr val="888888"/>
                </a:solidFill>
              </a:rPr>
              <a:t>Click to edit Master text styles</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Click to edit Master title style</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457200" y="1435464"/>
            <a:ext cx="4040188" cy="739413"/>
          </a:xfrm>
          <a:prstGeom prst="rect">
            <a:avLst/>
          </a:prstGeom>
        </p:spPr>
        <p:txBody>
          <a:bodyPr anchor="b"/>
          <a:lstStyle>
            <a:lvl1pPr marL="0" indent="0">
              <a:spcBef>
                <a:spcPts val="500"/>
              </a:spcBef>
              <a:buSzTx/>
              <a:buFontTx/>
              <a:buNone/>
              <a:defRPr sz="2400"/>
            </a:lvl1pPr>
            <a:lvl2pPr marL="0" indent="0">
              <a:spcBef>
                <a:spcPts val="500"/>
              </a:spcBef>
              <a:buSzTx/>
              <a:buFontTx/>
              <a:buNone/>
              <a:defRPr sz="2400"/>
            </a:lvl2pPr>
            <a:lvl3pPr marL="0" indent="0">
              <a:spcBef>
                <a:spcPts val="500"/>
              </a:spcBef>
              <a:buSzTx/>
              <a:buFontTx/>
              <a:buNone/>
              <a:defRPr sz="2400"/>
            </a:lvl3pPr>
            <a:lvl4pPr marL="0" indent="0">
              <a:spcBef>
                <a:spcPts val="500"/>
              </a:spcBef>
              <a:buSzTx/>
              <a:buFontTx/>
              <a:buNone/>
              <a:defRPr sz="2400"/>
            </a:lvl4pPr>
            <a:lvl5pPr marL="0" indent="0">
              <a:spcBef>
                <a:spcPts val="500"/>
              </a:spcBef>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457200" y="0"/>
            <a:ext cx="8229600" cy="1692277"/>
          </a:xfrm>
          <a:prstGeom prst="rect">
            <a:avLst/>
          </a:prstGeom>
        </p:spPr>
        <p:txBody>
          <a:bodyPr/>
          <a:lstStyle/>
          <a:p>
            <a:pPr lvl="0">
              <a:defRPr sz="1800"/>
            </a:pPr>
            <a:r>
              <a:rPr sz="4400"/>
              <a:t>Click to edit Master title style</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5" cy="1435100"/>
          </a:xfrm>
          <a:prstGeom prst="rect">
            <a:avLst/>
          </a:prstGeom>
        </p:spPr>
        <p:txBody>
          <a:bodyPr anchor="b"/>
          <a:lstStyle>
            <a:lvl1pPr algn="l">
              <a:defRPr sz="2000"/>
            </a:lvl1pPr>
          </a:lstStyle>
          <a:p>
            <a:pPr lvl="0">
              <a:defRPr sz="1800"/>
            </a:pPr>
            <a:r>
              <a:rPr sz="2000"/>
              <a:t>Click to edit Master title style</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2" cy="566738"/>
          </a:xfrm>
          <a:prstGeom prst="rect">
            <a:avLst/>
          </a:prstGeom>
        </p:spPr>
        <p:txBody>
          <a:bodyPr anchor="b"/>
          <a:lstStyle>
            <a:lvl1pPr algn="l">
              <a:defRPr sz="2000"/>
            </a:lvl1pPr>
          </a:lstStyle>
          <a:p>
            <a:pPr lvl="0">
              <a:defRPr sz="1800"/>
            </a:pPr>
            <a:r>
              <a:rPr sz="2000"/>
              <a:t>Title Text</a:t>
            </a:r>
          </a:p>
        </p:txBody>
      </p:sp>
      <p:sp>
        <p:nvSpPr>
          <p:cNvPr id="36" name="Shape 36"/>
          <p:cNvSpPr>
            <a:spLocks noGrp="1"/>
          </p:cNvSpPr>
          <p:nvPr>
            <p:ph type="body"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5"/>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pPr lvl="0">
              <a:defRPr sz="1800"/>
            </a:pPr>
            <a:r>
              <a:rPr sz="4400"/>
              <a:t>Click to edit Master title style</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lvl="0">
              <a:defRPr sz="1800"/>
            </a:pPr>
            <a:r>
              <a:rPr sz="3200"/>
              <a:t>Click to edit Master text styles</a:t>
            </a:r>
          </a:p>
          <a:p>
            <a:pPr lvl="1">
              <a:defRPr sz="1800"/>
            </a:pPr>
            <a:r>
              <a:rPr sz="3200"/>
              <a:t>Second level</a:t>
            </a:r>
          </a:p>
          <a:p>
            <a:pPr lvl="2">
              <a:defRPr sz="1800"/>
            </a:pPr>
            <a:r>
              <a:rPr sz="3200"/>
              <a:t>Third level</a:t>
            </a:r>
          </a:p>
          <a:p>
            <a:pPr lvl="3">
              <a:defRPr sz="1800"/>
            </a:pPr>
            <a:r>
              <a:rPr sz="3200"/>
              <a:t>Fourth level</a:t>
            </a:r>
          </a:p>
          <a:p>
            <a:pPr lvl="4">
              <a:defRPr sz="1800"/>
            </a:pPr>
            <a:r>
              <a:rPr sz="3200"/>
              <a:t>Fifth level</a:t>
            </a:r>
          </a:p>
        </p:txBody>
      </p:sp>
      <p:sp>
        <p:nvSpPr>
          <p:cNvPr id="4" name="Shape 4"/>
          <p:cNvSpPr>
            <a:spLocks noGrp="1"/>
          </p:cNvSpPr>
          <p:nvPr>
            <p:ph type="sldNum" sz="quarter" idx="2"/>
          </p:nvPr>
        </p:nvSpPr>
        <p:spPr>
          <a:xfrm>
            <a:off x="6553200" y="6414760"/>
            <a:ext cx="2133600" cy="248303"/>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algn="ctr" defTabSz="457200">
        <a:defRPr sz="4400">
          <a:latin typeface="Calibri"/>
          <a:ea typeface="Calibri"/>
          <a:cs typeface="Calibri"/>
          <a:sym typeface="Calibri"/>
        </a:defRPr>
      </a:lvl6pPr>
      <a:lvl7pPr algn="ctr" defTabSz="457200">
        <a:defRPr sz="4400">
          <a:latin typeface="Calibri"/>
          <a:ea typeface="Calibri"/>
          <a:cs typeface="Calibri"/>
          <a:sym typeface="Calibri"/>
        </a:defRPr>
      </a:lvl7pPr>
      <a:lvl8pPr algn="ctr" defTabSz="457200">
        <a:defRPr sz="4400">
          <a:latin typeface="Calibri"/>
          <a:ea typeface="Calibri"/>
          <a:cs typeface="Calibri"/>
          <a:sym typeface="Calibri"/>
        </a:defRPr>
      </a:lvl8pPr>
      <a:lvl9pPr algn="ctr" defTabSz="457200">
        <a:defRPr sz="4400">
          <a:latin typeface="Calibri"/>
          <a:ea typeface="Calibri"/>
          <a:cs typeface="Calibri"/>
          <a:sym typeface="Calibri"/>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algn="r" defTabSz="457200">
        <a:defRPr sz="1200">
          <a:solidFill>
            <a:schemeClr val="tx1"/>
          </a:solidFill>
          <a:latin typeface="+mn-lt"/>
          <a:ea typeface="+mn-ea"/>
          <a:cs typeface="+mn-cs"/>
          <a:sym typeface="Calibri"/>
        </a:defRPr>
      </a:lvl2pPr>
      <a:lvl3pPr algn="r" defTabSz="457200">
        <a:defRPr sz="1200">
          <a:solidFill>
            <a:schemeClr val="tx1"/>
          </a:solidFill>
          <a:latin typeface="+mn-lt"/>
          <a:ea typeface="+mn-ea"/>
          <a:cs typeface="+mn-cs"/>
          <a:sym typeface="Calibri"/>
        </a:defRPr>
      </a:lvl3pPr>
      <a:lvl4pPr algn="r" defTabSz="457200">
        <a:defRPr sz="1200">
          <a:solidFill>
            <a:schemeClr val="tx1"/>
          </a:solidFill>
          <a:latin typeface="+mn-lt"/>
          <a:ea typeface="+mn-ea"/>
          <a:cs typeface="+mn-cs"/>
          <a:sym typeface="Calibri"/>
        </a:defRPr>
      </a:lvl4pPr>
      <a:lvl5pPr algn="r" defTabSz="457200">
        <a:defRPr sz="1200">
          <a:solidFill>
            <a:schemeClr val="tx1"/>
          </a:solidFill>
          <a:latin typeface="+mn-lt"/>
          <a:ea typeface="+mn-ea"/>
          <a:cs typeface="+mn-cs"/>
          <a:sym typeface="Calibri"/>
        </a:defRPr>
      </a:lvl5pPr>
      <a:lvl6pPr algn="r" defTabSz="457200">
        <a:defRPr sz="1200">
          <a:solidFill>
            <a:schemeClr val="tx1"/>
          </a:solidFill>
          <a:latin typeface="+mn-lt"/>
          <a:ea typeface="+mn-ea"/>
          <a:cs typeface="+mn-cs"/>
          <a:sym typeface="Calibri"/>
        </a:defRPr>
      </a:lvl6pPr>
      <a:lvl7pPr algn="r" defTabSz="457200">
        <a:defRPr sz="1200">
          <a:solidFill>
            <a:schemeClr val="tx1"/>
          </a:solidFill>
          <a:latin typeface="+mn-lt"/>
          <a:ea typeface="+mn-ea"/>
          <a:cs typeface="+mn-cs"/>
          <a:sym typeface="Calibri"/>
        </a:defRPr>
      </a:lvl7pPr>
      <a:lvl8pPr algn="r" defTabSz="457200">
        <a:defRPr sz="1200">
          <a:solidFill>
            <a:schemeClr val="tx1"/>
          </a:solidFill>
          <a:latin typeface="+mn-lt"/>
          <a:ea typeface="+mn-ea"/>
          <a:cs typeface="+mn-cs"/>
          <a:sym typeface="Calibri"/>
        </a:defRPr>
      </a:lvl8pPr>
      <a:lvl9pPr algn="r" defTabSz="457200">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1.jpe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sldNum" sz="quarter" idx="2"/>
          </p:nvPr>
        </p:nvSpPr>
        <p:spPr>
          <a:xfrm>
            <a:off x="6553200" y="6414760"/>
            <a:ext cx="2133600" cy="24830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10</a:t>
            </a:fld>
            <a:endParaRPr sz="1200">
              <a:solidFill>
                <a:srgbClr val="888888"/>
              </a:solidFill>
            </a:endParaRPr>
          </a:p>
        </p:txBody>
      </p:sp>
      <p:pic>
        <p:nvPicPr>
          <p:cNvPr id="79" name="image11.jpe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sldNum" sz="quarter" idx="2"/>
          </p:nvPr>
        </p:nvSpPr>
        <p:spPr>
          <a:xfrm>
            <a:off x="6553200" y="6414760"/>
            <a:ext cx="2133600" cy="24830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11</a:t>
            </a:fld>
            <a:endParaRPr sz="1200">
              <a:solidFill>
                <a:srgbClr val="888888"/>
              </a:solidFill>
            </a:endParaRPr>
          </a:p>
        </p:txBody>
      </p:sp>
      <p:pic>
        <p:nvPicPr>
          <p:cNvPr id="82" name="image12.jpe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13.jpeg"/>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sldNum" sz="quarter" idx="2"/>
          </p:nvPr>
        </p:nvSpPr>
        <p:spPr>
          <a:xfrm>
            <a:off x="6553200" y="6414760"/>
            <a:ext cx="2133600" cy="24830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13</a:t>
            </a:fld>
            <a:endParaRPr sz="1200">
              <a:solidFill>
                <a:srgbClr val="888888"/>
              </a:solidFill>
            </a:endParaRPr>
          </a:p>
        </p:txBody>
      </p:sp>
      <p:pic>
        <p:nvPicPr>
          <p:cNvPr id="87" name="image14.jpeg"/>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age15.jpeg"/>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16.jpe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2.jpe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3.jpeg"/>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3733800" y="387865"/>
            <a:ext cx="5308600" cy="13106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4000">
                <a:solidFill>
                  <a:srgbClr val="FFFFFF"/>
                </a:solidFill>
                <a:latin typeface="Impact"/>
                <a:ea typeface="Impact"/>
                <a:cs typeface="Impact"/>
                <a:sym typeface="Impact"/>
              </a:defRPr>
            </a:lvl1pPr>
          </a:lstStyle>
          <a:p>
            <a:pPr lvl="0">
              <a:defRPr sz="1800">
                <a:solidFill>
                  <a:srgbClr val="000000"/>
                </a:solidFill>
              </a:defRPr>
            </a:pPr>
            <a:r>
              <a:rPr sz="4000">
                <a:solidFill>
                  <a:srgbClr val="FFFFFF"/>
                </a:solidFill>
              </a:rPr>
              <a:t>Paul R Christen High Adventure Base</a:t>
            </a:r>
          </a:p>
        </p:txBody>
      </p:sp>
      <p:pic>
        <p:nvPicPr>
          <p:cNvPr id="58" name="image4.jpeg"/>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image5.jpeg"/>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Focused-Programs.jpg"/>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mage7.jpe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sldNum" sz="quarter" idx="2"/>
          </p:nvPr>
        </p:nvSpPr>
        <p:spPr>
          <a:xfrm>
            <a:off x="6553200" y="6414760"/>
            <a:ext cx="2133600" cy="24830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8</a:t>
            </a:fld>
            <a:endParaRPr sz="1200">
              <a:solidFill>
                <a:srgbClr val="888888"/>
              </a:solidFill>
            </a:endParaRPr>
          </a:p>
        </p:txBody>
      </p:sp>
      <p:pic>
        <p:nvPicPr>
          <p:cNvPr id="73" name="image8.jpeg"/>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sldNum" sz="quarter" idx="2"/>
          </p:nvPr>
        </p:nvSpPr>
        <p:spPr>
          <a:xfrm>
            <a:off x="6553200" y="6414760"/>
            <a:ext cx="2133600" cy="248305"/>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9</a:t>
            </a:fld>
            <a:endParaRPr sz="1200">
              <a:solidFill>
                <a:srgbClr val="888888"/>
              </a:solidFill>
            </a:endParaRPr>
          </a:p>
        </p:txBody>
      </p:sp>
      <p:pic>
        <p:nvPicPr>
          <p:cNvPr id="76" name="image10.jpeg"/>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TotalTime>
  <Words>551</Words>
  <Application>Microsoft Office PowerPoint</Application>
  <PresentationFormat>On-screen Show (4:3)</PresentationFormat>
  <Paragraphs>22</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Helvetica</vt:lpstr>
      <vt:lpstr>Helvetica Neue</vt:lpstr>
      <vt:lpstr>Impact</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Kopsa</dc:creator>
  <cp:lastModifiedBy>Christopher Smith</cp:lastModifiedBy>
  <cp:revision>3</cp:revision>
  <dcterms:modified xsi:type="dcterms:W3CDTF">2015-10-22T14:15:05Z</dcterms:modified>
</cp:coreProperties>
</file>