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6" r:id="rId1"/>
  </p:sldMasterIdLst>
  <p:sldIdLst>
    <p:sldId id="256" r:id="rId2"/>
    <p:sldId id="258" r:id="rId3"/>
    <p:sldId id="259" r:id="rId4"/>
    <p:sldId id="257" r:id="rId5"/>
    <p:sldId id="263" r:id="rId6"/>
    <p:sldId id="266" r:id="rId7"/>
    <p:sldId id="264" r:id="rId8"/>
    <p:sldId id="265" r:id="rId9"/>
    <p:sldId id="275" r:id="rId10"/>
    <p:sldId id="269" r:id="rId11"/>
    <p:sldId id="272" r:id="rId12"/>
    <p:sldId id="276" r:id="rId13"/>
    <p:sldId id="277" r:id="rId14"/>
    <p:sldId id="271" r:id="rId15"/>
    <p:sldId id="270" r:id="rId16"/>
    <p:sldId id="273" r:id="rId17"/>
    <p:sldId id="274" r:id="rId18"/>
    <p:sldId id="279" r:id="rId19"/>
    <p:sldId id="278" r:id="rId20"/>
  </p:sldIdLst>
  <p:sldSz cx="9144000" cy="6858000" type="screen4x3"/>
  <p:notesSz cx="6858000" cy="9144000"/>
  <p:embeddedFontLst>
    <p:embeddedFont>
      <p:font typeface="Trebuchet MS" panose="020B0603020202020204" pitchFamily="34" charset="0"/>
      <p:regular r:id="rId21"/>
      <p:bold r:id="rId22"/>
      <p:italic r:id="rId23"/>
      <p:boldItalic r:id="rId24"/>
    </p:embeddedFont>
    <p:embeddedFont>
      <p:font typeface="Univers 45 Light" panose="020B0403020202020204" pitchFamily="34" charset="0"/>
      <p:regular r:id="rId25"/>
    </p:embeddedFont>
    <p:embeddedFont>
      <p:font typeface="Univers 65 Bold" panose="020B0800000000000000" pitchFamily="34" charset="0"/>
      <p:regular r:id="rId26"/>
    </p:embeddedFont>
    <p:embeddedFont>
      <p:font typeface="Wingdings 2" panose="05020102010507070707" pitchFamily="18" charset="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D68952-CD91-40B7-B9A0-E6D89FA1CB4C}">
          <p14:sldIdLst>
            <p14:sldId id="256"/>
            <p14:sldId id="258"/>
            <p14:sldId id="259"/>
          </p14:sldIdLst>
        </p14:section>
        <p14:section name="Program" id="{73969B90-AD23-4BB0-A703-B420A9A0C962}">
          <p14:sldIdLst>
            <p14:sldId id="257"/>
            <p14:sldId id="263"/>
            <p14:sldId id="266"/>
            <p14:sldId id="264"/>
            <p14:sldId id="265"/>
            <p14:sldId id="275"/>
            <p14:sldId id="269"/>
            <p14:sldId id="272"/>
            <p14:sldId id="276"/>
            <p14:sldId id="277"/>
          </p14:sldIdLst>
        </p14:section>
        <p14:section name="Facilities" id="{28BCCBBE-FB54-481F-AEEC-7EF242CE38FA}">
          <p14:sldIdLst>
            <p14:sldId id="271"/>
            <p14:sldId id="270"/>
            <p14:sldId id="273"/>
            <p14:sldId id="274"/>
          </p14:sldIdLst>
        </p14:section>
        <p14:section name="Promo Video &amp; Closing" id="{5F682815-DD29-4FE9-BECC-CDE673568224}">
          <p14:sldIdLst>
            <p14:sldId id="279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1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11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1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9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5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6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9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0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1ECDBD-80BF-4218-AC4B-20FC99EEDF2E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D6CEAB9-E9E8-46B1-801A-598EAF0F3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97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IYkQH61lls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Summit Adventure Trek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892" y="5320513"/>
            <a:ext cx="4060271" cy="110125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[</a:t>
            </a:r>
            <a:r>
              <a:rPr lang="en-US" sz="3200" dirty="0" smtClean="0">
                <a:latin typeface="+mj-lt"/>
              </a:rPr>
              <a:t>Camp/Council Name or </a:t>
            </a:r>
            <a:r>
              <a:rPr lang="en-US" sz="3200" dirty="0">
                <a:latin typeface="+mj-lt"/>
              </a:rPr>
              <a:t>Logo]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70" y="5442153"/>
            <a:ext cx="3934680" cy="8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Camp-Wide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054490"/>
          </a:xfrm>
        </p:spPr>
        <p:txBody>
          <a:bodyPr/>
          <a:lstStyle/>
          <a:p>
            <a:r>
              <a:rPr lang="en-US" dirty="0" smtClean="0"/>
              <a:t>Appalachian “</a:t>
            </a:r>
            <a:r>
              <a:rPr lang="en-US" dirty="0" err="1" smtClean="0"/>
              <a:t>Celebrachian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Competitions &amp; Special Events</a:t>
            </a:r>
          </a:p>
          <a:p>
            <a:r>
              <a:rPr lang="en-US" dirty="0" smtClean="0"/>
              <a:t>Flag Ceremonies</a:t>
            </a:r>
          </a:p>
          <a:p>
            <a:r>
              <a:rPr lang="en-US" dirty="0" smtClean="0"/>
              <a:t>Cook-Offs</a:t>
            </a:r>
          </a:p>
          <a:p>
            <a:r>
              <a:rPr lang="en-US" dirty="0" smtClean="0"/>
              <a:t>International Showcase &amp; Campfire</a:t>
            </a:r>
          </a:p>
          <a:p>
            <a:r>
              <a:rPr lang="en-US" dirty="0" smtClean="0"/>
              <a:t>Flag Retirement Ceremony</a:t>
            </a:r>
          </a:p>
          <a:p>
            <a:r>
              <a:rPr lang="en-US" dirty="0" smtClean="0"/>
              <a:t>National Park Service Presentations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73" y="1987949"/>
            <a:ext cx="3672584" cy="2449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2" y="5111409"/>
            <a:ext cx="2880803" cy="1529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17110"/>
          <a:stretch/>
        </p:blipFill>
        <p:spPr>
          <a:xfrm>
            <a:off x="5162873" y="4602134"/>
            <a:ext cx="3672584" cy="2153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64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Venturing Advancement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100" b="1" dirty="0"/>
              <a:t>Ranger </a:t>
            </a:r>
            <a:r>
              <a:rPr lang="en-US" sz="2100" b="1" dirty="0" smtClean="0"/>
              <a:t>Elective Requirements</a:t>
            </a:r>
            <a:endParaRPr lang="en-US" sz="2100" b="1" dirty="0"/>
          </a:p>
          <a:p>
            <a:pPr marL="685800" lvl="1"/>
            <a:r>
              <a:rPr lang="en-US" sz="1400" dirty="0"/>
              <a:t>Project COPE</a:t>
            </a:r>
          </a:p>
          <a:p>
            <a:pPr marL="685800" lvl="1"/>
            <a:r>
              <a:rPr lang="en-US" sz="1400" dirty="0"/>
              <a:t>Mountaineering</a:t>
            </a:r>
          </a:p>
          <a:p>
            <a:pPr marL="685800" lvl="1"/>
            <a:r>
              <a:rPr lang="en-US" sz="1400" dirty="0"/>
              <a:t>Ecology</a:t>
            </a:r>
          </a:p>
          <a:p>
            <a:pPr marL="685800" lvl="1"/>
            <a:r>
              <a:rPr lang="en-US" sz="1400" dirty="0"/>
              <a:t>Plants &amp; Wildlife</a:t>
            </a:r>
          </a:p>
          <a:p>
            <a:pPr marL="685800" lvl="1"/>
            <a:r>
              <a:rPr lang="en-US" sz="1400" dirty="0"/>
              <a:t>Shooting Sports (Archery or Rifle)</a:t>
            </a:r>
          </a:p>
          <a:p>
            <a:pPr marL="685800" lvl="1"/>
            <a:r>
              <a:rPr lang="en-US" sz="1400" dirty="0"/>
              <a:t>Cycling</a:t>
            </a:r>
          </a:p>
          <a:p>
            <a:pPr marL="685800" lvl="1"/>
            <a:r>
              <a:rPr lang="en-US" sz="1400" dirty="0" smtClean="0"/>
              <a:t>Fishing</a:t>
            </a:r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pPr marL="400050" lvl="1" indent="0" algn="ctr">
              <a:buNone/>
            </a:pPr>
            <a:r>
              <a:rPr lang="en-US" sz="2100" b="1" dirty="0"/>
              <a:t>Ranger </a:t>
            </a:r>
            <a:r>
              <a:rPr lang="en-US" sz="2100" b="1" dirty="0" smtClean="0"/>
              <a:t>Core Requirements</a:t>
            </a:r>
            <a:endParaRPr lang="en-US" sz="2100" b="1" dirty="0"/>
          </a:p>
          <a:p>
            <a:pPr marL="685800" lvl="1"/>
            <a:r>
              <a:rPr lang="en-US" dirty="0"/>
              <a:t>Land Navigation</a:t>
            </a:r>
          </a:p>
          <a:p>
            <a:pPr marL="685800" lvl="1"/>
            <a:r>
              <a:rPr lang="en-US" dirty="0"/>
              <a:t>Leave No Trace</a:t>
            </a:r>
          </a:p>
          <a:p>
            <a:pPr marL="685800" lvl="1"/>
            <a:r>
              <a:rPr lang="en-US" dirty="0"/>
              <a:t>Wilderness Survival</a:t>
            </a:r>
          </a:p>
          <a:p>
            <a:pPr marL="685800" lvl="1"/>
            <a:r>
              <a:rPr lang="en-US" dirty="0" smtClean="0"/>
              <a:t>Conservation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9" y="4486275"/>
            <a:ext cx="3268789" cy="2179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75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Boy Scout Advancement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26" y="2222287"/>
            <a:ext cx="3067050" cy="4102313"/>
          </a:xfrm>
        </p:spPr>
        <p:txBody>
          <a:bodyPr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100" b="1" dirty="0" smtClean="0"/>
              <a:t>Merit Badges</a:t>
            </a:r>
            <a:endParaRPr lang="en-US" sz="2100" b="1" dirty="0"/>
          </a:p>
          <a:p>
            <a:pPr marL="685800" lvl="1"/>
            <a:r>
              <a:rPr lang="en-US" sz="1400" dirty="0" smtClean="0"/>
              <a:t>Kayaking</a:t>
            </a:r>
          </a:p>
          <a:p>
            <a:pPr marL="685800" lvl="1"/>
            <a:r>
              <a:rPr lang="en-US" sz="1400" dirty="0" smtClean="0"/>
              <a:t>Fishing/Fly-Fishing</a:t>
            </a:r>
          </a:p>
          <a:p>
            <a:pPr marL="685800" lvl="1"/>
            <a:r>
              <a:rPr lang="en-US" sz="1400" dirty="0" smtClean="0"/>
              <a:t>Fish &amp; Wildlife Management</a:t>
            </a:r>
          </a:p>
          <a:p>
            <a:pPr marL="685800" lvl="1"/>
            <a:r>
              <a:rPr lang="en-US" sz="1400" dirty="0" smtClean="0"/>
              <a:t>Orienteering/Geocaching</a:t>
            </a:r>
          </a:p>
          <a:p>
            <a:pPr marL="685800" lvl="1"/>
            <a:r>
              <a:rPr lang="en-US" sz="1400" dirty="0" smtClean="0"/>
              <a:t>Climbing</a:t>
            </a:r>
          </a:p>
          <a:p>
            <a:pPr marL="685800" lvl="1"/>
            <a:r>
              <a:rPr lang="en-US" sz="1400" dirty="0" smtClean="0"/>
              <a:t>Archery</a:t>
            </a:r>
          </a:p>
          <a:p>
            <a:pPr marL="685800" lvl="1"/>
            <a:r>
              <a:rPr lang="en-US" sz="1400" dirty="0" smtClean="0"/>
              <a:t>Rifle Shooting</a:t>
            </a:r>
          </a:p>
          <a:p>
            <a:pPr marL="685800" lvl="1"/>
            <a:r>
              <a:rPr lang="en-US" sz="1400" dirty="0" smtClean="0"/>
              <a:t>Shotgun Shooting</a:t>
            </a:r>
          </a:p>
          <a:p>
            <a:pPr marL="685800" lvl="1"/>
            <a:r>
              <a:rPr lang="en-US" sz="1400" dirty="0" smtClean="0"/>
              <a:t>Wilderness Survival</a:t>
            </a:r>
          </a:p>
          <a:p>
            <a:pPr marL="685800" lvl="1"/>
            <a:r>
              <a:rPr lang="en-US" sz="1400" dirty="0" smtClean="0"/>
              <a:t>Search &amp; Rescue</a:t>
            </a:r>
          </a:p>
          <a:p>
            <a:pPr marL="685800" lvl="1"/>
            <a:r>
              <a:rPr lang="en-US" sz="1400" dirty="0" smtClean="0"/>
              <a:t>Astronomy</a:t>
            </a:r>
          </a:p>
          <a:p>
            <a:pPr marL="685800" lvl="1"/>
            <a:r>
              <a:rPr lang="en-US" sz="1400" dirty="0" smtClean="0">
                <a:solidFill>
                  <a:schemeClr val="accent5"/>
                </a:solidFill>
              </a:rPr>
              <a:t>Cycling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1826" y="2222287"/>
            <a:ext cx="3724274" cy="4102313"/>
          </a:xfrm>
        </p:spPr>
        <p:txBody>
          <a:bodyPr anchor="t">
            <a:normAutofit fontScale="92500" lnSpcReduction="10000"/>
          </a:bodyPr>
          <a:lstStyle/>
          <a:p>
            <a:pPr marL="685800" lvl="1"/>
            <a:r>
              <a:rPr lang="en-US" sz="1400" dirty="0" smtClean="0">
                <a:solidFill>
                  <a:schemeClr val="accent5"/>
                </a:solidFill>
              </a:rPr>
              <a:t>Sustainability</a:t>
            </a:r>
          </a:p>
          <a:p>
            <a:pPr marL="685800" lvl="1"/>
            <a:r>
              <a:rPr lang="en-US" sz="1400" dirty="0" smtClean="0"/>
              <a:t>Nature</a:t>
            </a:r>
            <a:endParaRPr lang="en-US" sz="1400" dirty="0"/>
          </a:p>
          <a:p>
            <a:pPr marL="685800" lvl="1"/>
            <a:r>
              <a:rPr lang="en-US" sz="1400" dirty="0"/>
              <a:t>Forestry</a:t>
            </a:r>
          </a:p>
          <a:p>
            <a:pPr marL="685800" lvl="1"/>
            <a:r>
              <a:rPr lang="en-US" sz="1400" dirty="0"/>
              <a:t>Mammal/Bird Study</a:t>
            </a:r>
          </a:p>
          <a:p>
            <a:pPr marL="685800" lvl="1"/>
            <a:r>
              <a:rPr lang="en-US" sz="1400" dirty="0">
                <a:solidFill>
                  <a:schemeClr val="accent5"/>
                </a:solidFill>
              </a:rPr>
              <a:t>Environmental Science</a:t>
            </a:r>
          </a:p>
          <a:p>
            <a:pPr marL="685800" lvl="1"/>
            <a:r>
              <a:rPr lang="en-US" sz="1400" dirty="0"/>
              <a:t>Soil &amp; Water Conservation/Gardening</a:t>
            </a:r>
          </a:p>
          <a:p>
            <a:pPr marL="685800" lvl="1"/>
            <a:r>
              <a:rPr lang="en-US" sz="1400" dirty="0"/>
              <a:t>Pioneering</a:t>
            </a:r>
          </a:p>
          <a:p>
            <a:pPr marL="685800" lvl="1"/>
            <a:r>
              <a:rPr lang="en-US" sz="1400" dirty="0" smtClean="0"/>
              <a:t>Photography</a:t>
            </a:r>
            <a:endParaRPr lang="en-US" sz="2100" b="1" dirty="0" smtClean="0"/>
          </a:p>
          <a:p>
            <a:pPr marL="0" indent="0" algn="ctr">
              <a:buNone/>
            </a:pPr>
            <a:r>
              <a:rPr lang="en-US" sz="2100" b="1" dirty="0" smtClean="0"/>
              <a:t>Other Awards</a:t>
            </a:r>
            <a:endParaRPr lang="en-US" sz="2100" b="1" dirty="0"/>
          </a:p>
          <a:p>
            <a:pPr marL="685800" lvl="1"/>
            <a:r>
              <a:rPr lang="en-US" sz="1400" dirty="0" smtClean="0"/>
              <a:t>Kayaking BSA</a:t>
            </a:r>
          </a:p>
          <a:p>
            <a:pPr marL="685800" lvl="1"/>
            <a:r>
              <a:rPr lang="en-US" sz="1400" dirty="0" smtClean="0"/>
              <a:t>BSA Stand Up Paddleboarding Award</a:t>
            </a:r>
          </a:p>
          <a:p>
            <a:pPr marL="685800" lvl="1"/>
            <a:r>
              <a:rPr lang="en-US" sz="1400" dirty="0" smtClean="0"/>
              <a:t>Summit Shredder Award</a:t>
            </a:r>
          </a:p>
          <a:p>
            <a:pPr marL="685800" lvl="1"/>
            <a:r>
              <a:rPr lang="en-US" sz="1400" dirty="0" smtClean="0"/>
              <a:t>Complete Angler Award</a:t>
            </a:r>
          </a:p>
          <a:p>
            <a:pPr marL="685800" lvl="1"/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94" y="2968518"/>
            <a:ext cx="1863653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43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410231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100" b="1" dirty="0" smtClean="0"/>
              <a:t>Program Specific</a:t>
            </a:r>
            <a:endParaRPr lang="en-US" sz="2100" b="1" dirty="0"/>
          </a:p>
          <a:p>
            <a:pPr marL="685800" lvl="1"/>
            <a:r>
              <a:rPr lang="en-US" sz="1400" dirty="0" smtClean="0"/>
              <a:t>Swiftwater Rescue (16+)</a:t>
            </a:r>
          </a:p>
          <a:p>
            <a:pPr marL="685800" lvl="1"/>
            <a:r>
              <a:rPr lang="en-US" sz="1400" dirty="0" smtClean="0"/>
              <a:t>Paddlecraft Safety (15+)</a:t>
            </a:r>
          </a:p>
          <a:p>
            <a:pPr marL="685800" lvl="1"/>
            <a:r>
              <a:rPr lang="en-US" sz="1400" dirty="0" smtClean="0"/>
              <a:t>Swimming &amp; Water Rescue (15+)</a:t>
            </a:r>
          </a:p>
          <a:p>
            <a:pPr marL="685800" lvl="1"/>
            <a:r>
              <a:rPr lang="en-US" sz="1400" dirty="0" smtClean="0"/>
              <a:t>Leave No Trace Awareness</a:t>
            </a:r>
          </a:p>
          <a:p>
            <a:pPr marL="685800" lvl="1"/>
            <a:r>
              <a:rPr lang="en-US" sz="1400" dirty="0" smtClean="0"/>
              <a:t>Leave No Trace Trainer</a:t>
            </a:r>
          </a:p>
          <a:p>
            <a:pPr marL="685800" lvl="1"/>
            <a:r>
              <a:rPr lang="en-US" sz="1400" dirty="0" smtClean="0"/>
              <a:t>Climbing Instructor Level 1 (18+)</a:t>
            </a:r>
          </a:p>
          <a:p>
            <a:pPr marL="685800" lvl="1"/>
            <a:r>
              <a:rPr lang="en-US" sz="1400" dirty="0" smtClean="0"/>
              <a:t>Climbing Instructor In Training (16+)</a:t>
            </a:r>
          </a:p>
          <a:p>
            <a:pPr marL="685800" lvl="1"/>
            <a:endParaRPr lang="en-US" sz="1400" dirty="0" smtClean="0"/>
          </a:p>
          <a:p>
            <a:pPr marL="685800" lvl="1"/>
            <a:endParaRPr lang="en-US" sz="1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410231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100" b="1" dirty="0" smtClean="0"/>
              <a:t>Adult Leader</a:t>
            </a:r>
            <a:endParaRPr lang="en-US" sz="2100" b="1" dirty="0"/>
          </a:p>
          <a:p>
            <a:pPr marL="685800" lvl="1"/>
            <a:r>
              <a:rPr lang="en-US" sz="1400" dirty="0" smtClean="0"/>
              <a:t>Position Specific (SM, Advisor, </a:t>
            </a:r>
            <a:r>
              <a:rPr lang="en-US" sz="1400" dirty="0" err="1" smtClean="0"/>
              <a:t>etc</a:t>
            </a:r>
            <a:r>
              <a:rPr lang="en-US" sz="1400" dirty="0" smtClean="0"/>
              <a:t>)</a:t>
            </a:r>
          </a:p>
          <a:p>
            <a:pPr marL="685800" lvl="1"/>
            <a:r>
              <a:rPr lang="en-US" sz="1400" dirty="0" smtClean="0"/>
              <a:t>Outdoor Leader Skills</a:t>
            </a:r>
          </a:p>
          <a:p>
            <a:pPr marL="685800" lvl="1"/>
            <a:r>
              <a:rPr lang="en-US" sz="1400" dirty="0" smtClean="0"/>
              <a:t>Troop/Crew Committee Challenge</a:t>
            </a:r>
          </a:p>
          <a:p>
            <a:pPr marL="685800" lvl="1"/>
            <a:r>
              <a:rPr lang="en-US" sz="1400" dirty="0" smtClean="0"/>
              <a:t>Youth Protection Recertification</a:t>
            </a:r>
          </a:p>
          <a:p>
            <a:pPr marL="685800" lvl="1"/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15" y="4130674"/>
            <a:ext cx="3448050" cy="229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13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Camping Facilities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Equipment/Facilities Provided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382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Dome Tents</a:t>
            </a:r>
          </a:p>
          <a:p>
            <a:r>
              <a:rPr lang="en-US" dirty="0" smtClean="0"/>
              <a:t>Cots</a:t>
            </a:r>
          </a:p>
          <a:p>
            <a:r>
              <a:rPr lang="en-US" dirty="0" smtClean="0"/>
              <a:t>Dining Flies</a:t>
            </a:r>
          </a:p>
          <a:p>
            <a:r>
              <a:rPr lang="en-US" dirty="0" smtClean="0"/>
              <a:t>Picnic Tables</a:t>
            </a:r>
          </a:p>
          <a:p>
            <a:r>
              <a:rPr lang="en-US" dirty="0" smtClean="0"/>
              <a:t>Above-Ground Fire Pit</a:t>
            </a:r>
          </a:p>
          <a:p>
            <a:r>
              <a:rPr lang="en-US" dirty="0" smtClean="0"/>
              <a:t>“Ambient-Temperature” Shower House</a:t>
            </a:r>
          </a:p>
          <a:p>
            <a:pPr lvl="1"/>
            <a:r>
              <a:rPr lang="en-US" dirty="0" smtClean="0"/>
              <a:t>Flush Toilets</a:t>
            </a:r>
          </a:p>
          <a:p>
            <a:pPr lvl="1"/>
            <a:r>
              <a:rPr lang="en-US" dirty="0" smtClean="0"/>
              <a:t>Sinks &amp; Potable Water</a:t>
            </a:r>
          </a:p>
          <a:p>
            <a:r>
              <a:rPr lang="en-US" dirty="0" smtClean="0"/>
              <a:t>AT&amp;T Wi-Fi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12" y="2803812"/>
            <a:ext cx="4506842" cy="3004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87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Summit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Experienced Adult Instructors</a:t>
            </a:r>
          </a:p>
          <a:p>
            <a:r>
              <a:rPr lang="en-US" dirty="0" smtClean="0"/>
              <a:t>Problem-Solving Support Staff</a:t>
            </a:r>
          </a:p>
          <a:p>
            <a:r>
              <a:rPr lang="en-US" dirty="0" smtClean="0"/>
              <a:t>Education &amp; Safety Oriented</a:t>
            </a:r>
          </a:p>
          <a:p>
            <a:r>
              <a:rPr lang="en-US" dirty="0" smtClean="0"/>
              <a:t>Passionate In Their Fields</a:t>
            </a:r>
          </a:p>
          <a:p>
            <a:r>
              <a:rPr lang="en-US" dirty="0" smtClean="0"/>
              <a:t>Fun To Be Around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23" y="4270131"/>
            <a:ext cx="3417519" cy="227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7" y="4765427"/>
            <a:ext cx="3942034" cy="178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73" y="2108999"/>
            <a:ext cx="2426769" cy="1617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59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Getting To The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Summit Bechtel Reserve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Placeholder 6"/>
          <p:cNvPicPr>
            <a:picLocks noGrp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9776" r="15117" b="7214"/>
          <a:stretch/>
        </p:blipFill>
        <p:spPr>
          <a:xfrm>
            <a:off x="3657600" y="0"/>
            <a:ext cx="5486400" cy="68580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85800" y="2344684"/>
            <a:ext cx="3133725" cy="4141841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Enter through South Gate near Mount Hope, WV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 signs for “Summit Bechtel Reserve” by exiting highway 19 at the North Beckley (highway 16) exit towards Bradley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 16 for approximately 4 miles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right onto highway 61 and follow for 2 miles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Summit Bechtel Reserve entrance will be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 Jack </a:t>
            </a:r>
            <a:r>
              <a:rPr lang="en-US" dirty="0" err="1"/>
              <a:t>Furst</a:t>
            </a:r>
            <a:r>
              <a:rPr lang="en-US" dirty="0"/>
              <a:t> Drive for approximately 3 miles until you are greeted by staff at the south gate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If you are using GPS software, take care as it may take you to the incorrect gate (North utility entrance near Glen Jean, WV)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Getting to the </a:t>
            </a:r>
            <a:br>
              <a:rPr lang="en-US" sz="2800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James C. Justice National Scout Camp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2924"/>
          <a:stretch/>
        </p:blipFill>
        <p:spPr>
          <a:xfrm>
            <a:off x="4333875" y="0"/>
            <a:ext cx="4810125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Support Staff at the South Gate will direct you towards the Scott Visitor Center and the James C. Justice National Scout Camp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Follow Jack </a:t>
            </a:r>
            <a:r>
              <a:rPr lang="en-US" b="1" dirty="0" err="1" smtClean="0"/>
              <a:t>Furst</a:t>
            </a:r>
            <a:r>
              <a:rPr lang="en-US" b="1" dirty="0" smtClean="0"/>
              <a:t> Drive for 2.5 miles to the Scott Visitor Center for check in with Guest Services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There you will meet your camp commissioner and continue for set up at the James C. Justice National Scout Camp</a:t>
            </a:r>
          </a:p>
        </p:txBody>
      </p:sp>
    </p:spTree>
    <p:extLst>
      <p:ext uri="{BB962C8B-B14F-4D97-AF65-F5344CB8AC3E}">
        <p14:creationId xmlns:p14="http://schemas.microsoft.com/office/powerpoint/2010/main" val="20883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Summit </a:t>
            </a:r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5" name="IYkQH61lls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00463" y="1868488"/>
            <a:ext cx="5365044" cy="30178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824162" cy="4397238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+mj-lt"/>
              </a:rPr>
              <a:t>James C. Justice National Scout Camp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Council Adventure Trek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Senior Scout Camp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Appalachian Adventure</a:t>
            </a:r>
          </a:p>
          <a:p>
            <a:r>
              <a:rPr lang="en-US" dirty="0" smtClean="0">
                <a:solidFill>
                  <a:schemeClr val="accent1"/>
                </a:solidFill>
                <a:latin typeface="+mj-lt"/>
              </a:rPr>
              <a:t>Paul R. Christen National High Adventure Base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Summit Experience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Focused Program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Advanced Programs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Conservation Programs</a:t>
            </a:r>
          </a:p>
          <a:p>
            <a:r>
              <a:rPr lang="en-US" dirty="0" smtClean="0">
                <a:solidFill>
                  <a:schemeClr val="accent4"/>
                </a:solidFill>
                <a:latin typeface="+mj-lt"/>
              </a:rPr>
              <a:t>John D. Tickle National Training &amp; Leadership Center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7 Day Courses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5 Day Courses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3 Day </a:t>
            </a:r>
            <a:r>
              <a:rPr lang="en-US" dirty="0" smtClean="0"/>
              <a:t>Courses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5"/>
                </a:solidFill>
                <a:latin typeface="+mj-lt"/>
              </a:rPr>
              <a:t>National Scout Jamboree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10 Day Expo Event Every 4 Years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026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For More Information: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6"/>
            <a:ext cx="7662862" cy="116681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[Camp/Council Website]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[Council/Camp Name or Contact Person]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[</a:t>
            </a:r>
            <a:r>
              <a:rPr lang="en-US" sz="2000" dirty="0" smtClean="0"/>
              <a:t>Phone Number]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[email address]</a:t>
            </a:r>
            <a:endParaRPr lang="en-US" sz="20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b="10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4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Scott Summit Center &amp; </a:t>
            </a:r>
            <a:br>
              <a:rPr lang="en-US" sz="3200" dirty="0" smtClean="0"/>
            </a:br>
            <a:r>
              <a:rPr lang="en-US" sz="2800" dirty="0" smtClean="0"/>
              <a:t>James C. Justice National Scout Camp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1" y="2363106"/>
            <a:ext cx="6732793" cy="4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Scott Summit Center &amp; </a:t>
            </a:r>
            <a:br>
              <a:rPr lang="en-US" sz="3200" dirty="0" smtClean="0"/>
            </a:br>
            <a:r>
              <a:rPr lang="en-US" sz="2800" dirty="0" smtClean="0"/>
              <a:t>The James C. Justice National Scout Camp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7"/>
          <a:stretch/>
        </p:blipFill>
        <p:spPr>
          <a:xfrm>
            <a:off x="-23752" y="2575419"/>
            <a:ext cx="9215718" cy="325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11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62" y="727521"/>
            <a:ext cx="3348337" cy="16171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Action</a:t>
            </a:r>
            <a:r>
              <a:rPr lang="en-US" sz="3200" dirty="0" smtClean="0">
                <a:solidFill>
                  <a:schemeClr val="accent5"/>
                </a:solidFill>
              </a:rPr>
              <a:t> Point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65944" y="2344684"/>
            <a:ext cx="3029755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Challenge Course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Canopy Tours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BMX Race Tracks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Skate Park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Jared Harvey Mountain Bike Trails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CONSOL Energy Bridge</a:t>
            </a:r>
            <a:endParaRPr lang="en-US" sz="1600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6" t="-9" r="12402" b="121"/>
          <a:stretch/>
        </p:blipFill>
        <p:spPr>
          <a:xfrm>
            <a:off x="3657600" y="0"/>
            <a:ext cx="5486400" cy="6858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8582" r="32569" b="30031"/>
          <a:stretch/>
        </p:blipFill>
        <p:spPr>
          <a:xfrm>
            <a:off x="4239546" y="4263007"/>
            <a:ext cx="1734168" cy="236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09" y="5010149"/>
            <a:ext cx="2419171" cy="161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1" y="5065673"/>
            <a:ext cx="2883718" cy="1559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97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62" y="727521"/>
            <a:ext cx="3395963" cy="16171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Goodrich Lake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65944" y="2344684"/>
            <a:ext cx="2898499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Kayaking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Paddleboarding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Water Obstacle Course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Fishing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Gottschalk Boardwalk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Brownsea Island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r="32291"/>
          <a:stretch/>
        </p:blipFill>
        <p:spPr>
          <a:xfrm>
            <a:off x="3657600" y="0"/>
            <a:ext cx="5486400" cy="68580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30" y="4751045"/>
            <a:ext cx="2632889" cy="1755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8" y="4552244"/>
            <a:ext cx="3023880" cy="2015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7" r="18226"/>
          <a:stretch/>
        </p:blipFill>
        <p:spPr>
          <a:xfrm>
            <a:off x="4232458" y="3727979"/>
            <a:ext cx="1942167" cy="284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19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63" y="727521"/>
            <a:ext cx="3302003" cy="16171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Boulder Cove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65944" y="2344684"/>
            <a:ext cx="2983422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Climbing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Rappelling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Bouldering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Ga-</a:t>
            </a:r>
            <a:r>
              <a:rPr lang="en-US" sz="2000" dirty="0" err="1" smtClean="0"/>
              <a:t>ga</a:t>
            </a:r>
            <a:r>
              <a:rPr lang="en-US" sz="2000" dirty="0" smtClean="0"/>
              <a:t> Ball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r="18023"/>
          <a:stretch/>
        </p:blipFill>
        <p:spPr>
          <a:xfrm>
            <a:off x="3649366" y="-1"/>
            <a:ext cx="5486400" cy="6858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80" y="3428999"/>
            <a:ext cx="2232717" cy="312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24518" r="54327" b="29625"/>
          <a:stretch/>
        </p:blipFill>
        <p:spPr>
          <a:xfrm>
            <a:off x="706724" y="4483401"/>
            <a:ext cx="2901863" cy="2071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5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62" y="360727"/>
            <a:ext cx="3348337" cy="198395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Gateway &amp; Legacy Villages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65944" y="2344684"/>
            <a:ext cx="3029755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Summit Center Zip 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Sustainability Treehouse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37° North Outfitters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BB&amp;T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AT&amp;T Summit Stadium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Scott Visitor Center</a:t>
            </a:r>
            <a:endParaRPr lang="en-US" sz="1600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1601" r="48130" b="14143"/>
          <a:stretch/>
        </p:blipFill>
        <p:spPr>
          <a:xfrm>
            <a:off x="3676648" y="-25400"/>
            <a:ext cx="5486401" cy="68834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25" y="84887"/>
            <a:ext cx="2099350" cy="1399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45" y="163523"/>
            <a:ext cx="1971854" cy="2961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5" y="4662789"/>
            <a:ext cx="2974772" cy="1983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26" y="1644264"/>
            <a:ext cx="2099349" cy="1400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09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62" y="402673"/>
            <a:ext cx="3453113" cy="19420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Shooting Sports Annex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65945" y="2344684"/>
            <a:ext cx="3134530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Rifle Shooting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Static Archery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LaPorte (Sporting Arrows)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Tomahawk &amp; Knife Throwing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1" name="Picture Placeholder 10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-16" r="17810" b="16"/>
          <a:stretch/>
        </p:blipFill>
        <p:spPr>
          <a:xfrm>
            <a:off x="3800475" y="0"/>
            <a:ext cx="5486400" cy="6858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9" y="4305301"/>
            <a:ext cx="3417778" cy="227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-475"/>
          <a:stretch/>
        </p:blipFill>
        <p:spPr>
          <a:xfrm>
            <a:off x="4440031" y="4942647"/>
            <a:ext cx="2085975" cy="164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13796"/>
          <a:stretch/>
        </p:blipFill>
        <p:spPr>
          <a:xfrm>
            <a:off x="6714234" y="4305301"/>
            <a:ext cx="2430479" cy="227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9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19" y="241069"/>
            <a:ext cx="3247905" cy="210361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New River Gorge Rafting Trip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5" t="225" r="9638" b="-225"/>
          <a:stretch/>
        </p:blipFill>
        <p:spPr>
          <a:xfrm>
            <a:off x="3629025" y="0"/>
            <a:ext cx="5514975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71" y="2447875"/>
            <a:ext cx="3114654" cy="3516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Lower New River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Class IV &amp; V Rapids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½ Day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r="10139"/>
          <a:stretch/>
        </p:blipFill>
        <p:spPr>
          <a:xfrm>
            <a:off x="738246" y="4038599"/>
            <a:ext cx="2521184" cy="262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196" r="30067" b="-196"/>
          <a:stretch/>
        </p:blipFill>
        <p:spPr>
          <a:xfrm>
            <a:off x="4170071" y="4146171"/>
            <a:ext cx="2204014" cy="2515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3992" r="38623" b="20133"/>
          <a:stretch/>
        </p:blipFill>
        <p:spPr>
          <a:xfrm>
            <a:off x="6534250" y="4211093"/>
            <a:ext cx="2449585" cy="245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23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The Summit">
      <a:dk1>
        <a:srgbClr val="231E1E"/>
      </a:dk1>
      <a:lt1>
        <a:sysClr val="window" lastClr="FFFFFF"/>
      </a:lt1>
      <a:dk2>
        <a:srgbClr val="231E1E"/>
      </a:dk2>
      <a:lt2>
        <a:srgbClr val="C2B59B"/>
      </a:lt2>
      <a:accent1>
        <a:srgbClr val="F7931E"/>
      </a:accent1>
      <a:accent2>
        <a:srgbClr val="7D7D46"/>
      </a:accent2>
      <a:accent3>
        <a:srgbClr val="4A5120"/>
      </a:accent3>
      <a:accent4>
        <a:srgbClr val="8F5621"/>
      </a:accent4>
      <a:accent5>
        <a:srgbClr val="3B6E8F"/>
      </a:accent5>
      <a:accent6>
        <a:srgbClr val="767E84"/>
      </a:accent6>
      <a:hlink>
        <a:srgbClr val="3B6E8F"/>
      </a:hlink>
      <a:folHlink>
        <a:srgbClr val="767E84"/>
      </a:folHlink>
    </a:clrScheme>
    <a:fontScheme name="The Summit">
      <a:majorFont>
        <a:latin typeface="Univers 65 Bold"/>
        <a:ea typeface=""/>
        <a:cs typeface=""/>
      </a:majorFont>
      <a:minorFont>
        <a:latin typeface="Univers 45 Light"/>
        <a:ea typeface=""/>
        <a:cs typeface="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311</TotalTime>
  <Words>586</Words>
  <Application>Microsoft Office PowerPoint</Application>
  <PresentationFormat>On-screen Show (4:3)</PresentationFormat>
  <Paragraphs>153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Trebuchet MS</vt:lpstr>
      <vt:lpstr>Univers 45 Light</vt:lpstr>
      <vt:lpstr>Arial</vt:lpstr>
      <vt:lpstr>Univers 65 Bold</vt:lpstr>
      <vt:lpstr>Wingdings 2</vt:lpstr>
      <vt:lpstr>Quotable</vt:lpstr>
      <vt:lpstr>Summit Adventure Trek</vt:lpstr>
      <vt:lpstr>The Scott Summit Center &amp;  James C. Justice National Scout Camp</vt:lpstr>
      <vt:lpstr>Scott Summit Center &amp;  The James C. Justice National Scout Camp</vt:lpstr>
      <vt:lpstr>Action Point</vt:lpstr>
      <vt:lpstr>Goodrich Lake</vt:lpstr>
      <vt:lpstr>Boulder Cove</vt:lpstr>
      <vt:lpstr>Gateway &amp; Legacy Villages</vt:lpstr>
      <vt:lpstr>Shooting Sports Annex</vt:lpstr>
      <vt:lpstr>New River Gorge Rafting Trip</vt:lpstr>
      <vt:lpstr>Camp-Wide Activities</vt:lpstr>
      <vt:lpstr>Venturing Advancement Opportunities</vt:lpstr>
      <vt:lpstr>Boy Scout Advancement Opportunities</vt:lpstr>
      <vt:lpstr>Training Opportunities</vt:lpstr>
      <vt:lpstr>Camping Facilities</vt:lpstr>
      <vt:lpstr>Summit Staff</vt:lpstr>
      <vt:lpstr>Getting To The  Summit Bechtel Reserve</vt:lpstr>
      <vt:lpstr>Getting to the  James C. Justice National Scout Camp</vt:lpstr>
      <vt:lpstr>Summit Overview</vt:lpstr>
      <vt:lpstr>For More Information: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Summit Adventure Trek</dc:title>
  <dc:creator>Phillip Ferrier</dc:creator>
  <cp:lastModifiedBy>Phillip Ferrier</cp:lastModifiedBy>
  <cp:revision>35</cp:revision>
  <dcterms:created xsi:type="dcterms:W3CDTF">2015-12-03T17:24:06Z</dcterms:created>
  <dcterms:modified xsi:type="dcterms:W3CDTF">2015-12-04T17:22:58Z</dcterms:modified>
</cp:coreProperties>
</file>